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7" r:id="rId11"/>
    <p:sldId id="270" r:id="rId12"/>
    <p:sldId id="271" r:id="rId13"/>
    <p:sldId id="272" r:id="rId14"/>
    <p:sldId id="274" r:id="rId15"/>
    <p:sldId id="280" r:id="rId16"/>
    <p:sldId id="276" r:id="rId17"/>
    <p:sldId id="277" r:id="rId18"/>
  </p:sldIdLst>
  <p:sldSz cx="10972800" cy="61722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768" y="-84"/>
      </p:cViewPr>
      <p:guideLst>
        <p:guide orient="horz" pos="1944"/>
        <p:guide pos="34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917385"/>
            <a:ext cx="9326880" cy="1323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497580"/>
            <a:ext cx="7680960" cy="157734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F63D4-EF6B-4125-A2B9-7FF8DDF17A61}"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F63D4-EF6B-4125-A2B9-7FF8DDF17A61}"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47176"/>
            <a:ext cx="2468880" cy="52663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1" y="247176"/>
            <a:ext cx="7223760" cy="52663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F63D4-EF6B-4125-A2B9-7FF8DDF17A61}"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F63D4-EF6B-4125-A2B9-7FF8DDF17A61}"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3966212"/>
            <a:ext cx="9326880" cy="1225868"/>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2616042"/>
            <a:ext cx="9326880" cy="1350168"/>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F63D4-EF6B-4125-A2B9-7FF8DDF17A61}"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1" y="1440182"/>
            <a:ext cx="4846320" cy="407336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1" y="1440182"/>
            <a:ext cx="4846320" cy="407336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F63D4-EF6B-4125-A2B9-7FF8DDF17A61}"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381603"/>
            <a:ext cx="4848226" cy="575787"/>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48640" y="1957388"/>
            <a:ext cx="4848226" cy="355615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3" y="1381603"/>
            <a:ext cx="4850130" cy="575787"/>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574033" y="1957388"/>
            <a:ext cx="4850130" cy="355615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F63D4-EF6B-4125-A2B9-7FF8DDF17A61}"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F63D4-EF6B-4125-A2B9-7FF8DDF17A61}"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F63D4-EF6B-4125-A2B9-7FF8DDF17A61}"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245745"/>
            <a:ext cx="3609975" cy="1045846"/>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245748"/>
            <a:ext cx="6134100" cy="5267802"/>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3" y="1291593"/>
            <a:ext cx="3609975" cy="422195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F63D4-EF6B-4125-A2B9-7FF8DDF17A61}"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1"/>
            <a:ext cx="6583680" cy="510065"/>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551498"/>
            <a:ext cx="6583680" cy="370332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150746" y="4830605"/>
            <a:ext cx="6583680" cy="72437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F63D4-EF6B-4125-A2B9-7FF8DDF17A61}"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D4ED6-8E12-41E4-8F23-26C2558115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47175"/>
            <a:ext cx="9875520" cy="1028700"/>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440182"/>
            <a:ext cx="9875520" cy="4073367"/>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5720717"/>
            <a:ext cx="2560320" cy="328613"/>
          </a:xfrm>
          <a:prstGeom prst="rect">
            <a:avLst/>
          </a:prstGeom>
        </p:spPr>
        <p:txBody>
          <a:bodyPr vert="horz" lIns="109728" tIns="54864" rIns="109728" bIns="54864" rtlCol="0" anchor="ctr"/>
          <a:lstStyle>
            <a:lvl1pPr algn="l">
              <a:defRPr sz="1400">
                <a:solidFill>
                  <a:schemeClr val="tx1">
                    <a:tint val="75000"/>
                  </a:schemeClr>
                </a:solidFill>
              </a:defRPr>
            </a:lvl1pPr>
          </a:lstStyle>
          <a:p>
            <a:fld id="{A8EF63D4-EF6B-4125-A2B9-7FF8DDF17A61}" type="datetimeFigureOut">
              <a:rPr lang="en-US" smtClean="0"/>
              <a:t>10/1/2018</a:t>
            </a:fld>
            <a:endParaRPr lang="en-US"/>
          </a:p>
        </p:txBody>
      </p:sp>
      <p:sp>
        <p:nvSpPr>
          <p:cNvPr id="5" name="Footer Placeholder 4"/>
          <p:cNvSpPr>
            <a:spLocks noGrp="1"/>
          </p:cNvSpPr>
          <p:nvPr>
            <p:ph type="ftr" sz="quarter" idx="3"/>
          </p:nvPr>
        </p:nvSpPr>
        <p:spPr>
          <a:xfrm>
            <a:off x="3749040" y="5720717"/>
            <a:ext cx="3474720" cy="328613"/>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5720717"/>
            <a:ext cx="2560320" cy="328613"/>
          </a:xfrm>
          <a:prstGeom prst="rect">
            <a:avLst/>
          </a:prstGeom>
        </p:spPr>
        <p:txBody>
          <a:bodyPr vert="horz" lIns="109728" tIns="54864" rIns="109728" bIns="54864" rtlCol="0" anchor="ctr"/>
          <a:lstStyle>
            <a:lvl1pPr algn="r">
              <a:defRPr sz="1400">
                <a:solidFill>
                  <a:schemeClr val="tx1">
                    <a:tint val="75000"/>
                  </a:schemeClr>
                </a:solidFill>
              </a:defRPr>
            </a:lvl1pPr>
          </a:lstStyle>
          <a:p>
            <a:fld id="{9F2D4ED6-8E12-41E4-8F23-26C2558115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ownload (1).jpg"/>
          <p:cNvPicPr>
            <a:picLocks noChangeAspect="1"/>
          </p:cNvPicPr>
          <p:nvPr/>
        </p:nvPicPr>
        <p:blipFill>
          <a:blip r:embed="rId2"/>
          <a:stretch>
            <a:fillRect/>
          </a:stretch>
        </p:blipFill>
        <p:spPr>
          <a:xfrm>
            <a:off x="0" y="0"/>
            <a:ext cx="10972800" cy="6172200"/>
          </a:xfrm>
          <a:prstGeom prst="rect">
            <a:avLst/>
          </a:prstGeom>
        </p:spPr>
      </p:pic>
      <p:sp>
        <p:nvSpPr>
          <p:cNvPr id="2" name="Title 1"/>
          <p:cNvSpPr>
            <a:spLocks noGrp="1"/>
          </p:cNvSpPr>
          <p:nvPr>
            <p:ph type="ctrTitle"/>
          </p:nvPr>
        </p:nvSpPr>
        <p:spPr>
          <a:xfrm>
            <a:off x="838200" y="1562100"/>
            <a:ext cx="9311640" cy="1678309"/>
          </a:xfrm>
        </p:spPr>
        <p:style>
          <a:lnRef idx="3">
            <a:schemeClr val="lt1"/>
          </a:lnRef>
          <a:fillRef idx="1">
            <a:schemeClr val="accent5"/>
          </a:fillRef>
          <a:effectRef idx="1">
            <a:schemeClr val="accent5"/>
          </a:effectRef>
          <a:fontRef idx="minor">
            <a:schemeClr val="lt1"/>
          </a:fontRef>
        </p:style>
        <p:txBody>
          <a:bodyPr>
            <a:noAutofit/>
          </a:bodyPr>
          <a:lstStyle/>
          <a:p>
            <a:r>
              <a:rPr lang="en-US" sz="4400" b="1" i="1" dirty="0" smtClean="0">
                <a:solidFill>
                  <a:srgbClr val="7030A0"/>
                </a:solidFill>
                <a:latin typeface="Chiller" pitchFamily="82" charset="0"/>
              </a:rPr>
              <a:t>Students Perception and Attitude Towards Accessing Open Educational Resources: A Study</a:t>
            </a:r>
            <a:endParaRPr lang="en-US" sz="4400" i="1" dirty="0">
              <a:solidFill>
                <a:srgbClr val="7030A0"/>
              </a:solidFill>
              <a:latin typeface="Chiller" pitchFamily="82" charset="0"/>
            </a:endParaRPr>
          </a:p>
        </p:txBody>
      </p:sp>
      <p:sp>
        <p:nvSpPr>
          <p:cNvPr id="3" name="Subtitle 2"/>
          <p:cNvSpPr>
            <a:spLocks noGrp="1"/>
          </p:cNvSpPr>
          <p:nvPr>
            <p:ph type="subTitle" idx="1"/>
          </p:nvPr>
        </p:nvSpPr>
        <p:spPr>
          <a:xfrm>
            <a:off x="3200400" y="3238500"/>
            <a:ext cx="7010400" cy="2209800"/>
          </a:xfrm>
        </p:spPr>
        <p:txBody>
          <a:bodyPr>
            <a:noAutofit/>
          </a:bodyPr>
          <a:lstStyle/>
          <a:p>
            <a:r>
              <a:rPr lang="en-US" sz="3200" b="1" smtClean="0">
                <a:solidFill>
                  <a:srgbClr val="FFC000"/>
                </a:solidFill>
                <a:latin typeface="Edwardian Script ITC" pitchFamily="66" charset="0"/>
              </a:rPr>
              <a:t>By</a:t>
            </a:r>
          </a:p>
          <a:p>
            <a:r>
              <a:rPr lang="en-US" sz="3200" b="1" smtClean="0">
                <a:solidFill>
                  <a:srgbClr val="FFC000"/>
                </a:solidFill>
                <a:latin typeface="Edwardian Script ITC" pitchFamily="66" charset="0"/>
              </a:rPr>
              <a:t>Gopalasetti</a:t>
            </a:r>
            <a:r>
              <a:rPr lang="en-US" sz="3200" b="1" dirty="0" smtClean="0">
                <a:solidFill>
                  <a:srgbClr val="FFC000"/>
                </a:solidFill>
                <a:latin typeface="Edwardian Script ITC" pitchFamily="66" charset="0"/>
              </a:rPr>
              <a:t> </a:t>
            </a:r>
            <a:r>
              <a:rPr lang="en-US" sz="3200" b="1" dirty="0" err="1" smtClean="0">
                <a:solidFill>
                  <a:srgbClr val="FFC000"/>
                </a:solidFill>
                <a:latin typeface="Edwardian Script ITC" pitchFamily="66" charset="0"/>
              </a:rPr>
              <a:t>Rajasekhar</a:t>
            </a:r>
            <a:endParaRPr lang="en-US" sz="3200" b="1" dirty="0" smtClean="0">
              <a:solidFill>
                <a:srgbClr val="FFC000"/>
              </a:solidFill>
              <a:latin typeface="Edwardian Script ITC" pitchFamily="66" charset="0"/>
            </a:endParaRPr>
          </a:p>
          <a:p>
            <a:r>
              <a:rPr lang="en-US" sz="3200" b="1" dirty="0" smtClean="0">
                <a:solidFill>
                  <a:srgbClr val="FFC000"/>
                </a:solidFill>
                <a:latin typeface="Edwardian Script ITC" pitchFamily="66" charset="0"/>
              </a:rPr>
              <a:t>Dr</a:t>
            </a:r>
            <a:r>
              <a:rPr lang="en-US" sz="3200" b="1" dirty="0">
                <a:solidFill>
                  <a:srgbClr val="FFC000"/>
                </a:solidFill>
                <a:latin typeface="Edwardian Script ITC" pitchFamily="66" charset="0"/>
              </a:rPr>
              <a:t>. </a:t>
            </a:r>
            <a:r>
              <a:rPr lang="en-US" sz="3200" b="1" dirty="0" err="1">
                <a:solidFill>
                  <a:srgbClr val="FFC000"/>
                </a:solidFill>
                <a:latin typeface="Edwardian Script ITC" pitchFamily="66" charset="0"/>
              </a:rPr>
              <a:t>Veeramallu</a:t>
            </a:r>
            <a:r>
              <a:rPr lang="en-US" sz="3200" b="1" dirty="0">
                <a:solidFill>
                  <a:srgbClr val="FFC000"/>
                </a:solidFill>
                <a:latin typeface="Edwardian Script ITC" pitchFamily="66" charset="0"/>
              </a:rPr>
              <a:t> </a:t>
            </a:r>
            <a:r>
              <a:rPr lang="en-US" sz="3200" b="1" dirty="0" err="1">
                <a:solidFill>
                  <a:srgbClr val="FFC000"/>
                </a:solidFill>
                <a:latin typeface="Edwardian Script ITC" pitchFamily="66" charset="0"/>
              </a:rPr>
              <a:t>Dhana</a:t>
            </a:r>
            <a:r>
              <a:rPr lang="en-US" sz="3200" b="1" dirty="0">
                <a:solidFill>
                  <a:srgbClr val="FFC000"/>
                </a:solidFill>
                <a:latin typeface="Edwardian Script ITC" pitchFamily="66" charset="0"/>
              </a:rPr>
              <a:t> </a:t>
            </a:r>
            <a:r>
              <a:rPr lang="en-US" sz="3200" b="1" dirty="0" err="1" smtClean="0">
                <a:solidFill>
                  <a:srgbClr val="FFC000"/>
                </a:solidFill>
                <a:latin typeface="Edwardian Script ITC" pitchFamily="66" charset="0"/>
              </a:rPr>
              <a:t>Raju</a:t>
            </a:r>
            <a:endParaRPr lang="en-US" sz="3200" b="1" dirty="0" smtClean="0">
              <a:solidFill>
                <a:srgbClr val="FFC000"/>
              </a:solidFill>
              <a:latin typeface="Edwardian Script ITC" pitchFamily="66" charset="0"/>
            </a:endParaRPr>
          </a:p>
          <a:p>
            <a:r>
              <a:rPr lang="en-US" sz="3200" b="1" dirty="0" err="1" smtClean="0">
                <a:solidFill>
                  <a:srgbClr val="FFC000"/>
                </a:solidFill>
                <a:latin typeface="Edwardian Script ITC" pitchFamily="66" charset="0"/>
              </a:rPr>
              <a:t>Karasala</a:t>
            </a:r>
            <a:r>
              <a:rPr lang="en-US" sz="3200" b="1" dirty="0" smtClean="0">
                <a:solidFill>
                  <a:srgbClr val="FFC000"/>
                </a:solidFill>
                <a:latin typeface="Edwardian Script ITC" pitchFamily="66" charset="0"/>
              </a:rPr>
              <a:t> </a:t>
            </a:r>
            <a:r>
              <a:rPr lang="en-US" sz="3200" b="1" dirty="0" err="1" smtClean="0">
                <a:solidFill>
                  <a:srgbClr val="FFC000"/>
                </a:solidFill>
                <a:latin typeface="Edwardian Script ITC" pitchFamily="66" charset="0"/>
              </a:rPr>
              <a:t>Srinivasarao</a:t>
            </a:r>
            <a:endParaRPr lang="en-US" sz="3200" dirty="0">
              <a:solidFill>
                <a:srgbClr val="FFC000"/>
              </a:solidFill>
              <a:latin typeface="Edwardian Script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47699"/>
            <a:ext cx="9875520" cy="628175"/>
          </a:xfrm>
        </p:spPr>
        <p:txBody>
          <a:bodyPr>
            <a:noAutofit/>
          </a:bodyPr>
          <a:lstStyle/>
          <a:p>
            <a:r>
              <a:rPr lang="en-US" sz="3600" b="1" dirty="0">
                <a:solidFill>
                  <a:srgbClr val="0070C0"/>
                </a:solidFill>
              </a:rPr>
              <a:t>Findings and Discussion </a:t>
            </a:r>
            <a:endParaRPr lang="en-US" sz="3600" dirty="0">
              <a:solidFill>
                <a:srgbClr val="0070C0"/>
              </a:solidFill>
            </a:endParaRPr>
          </a:p>
        </p:txBody>
      </p:sp>
      <p:sp>
        <p:nvSpPr>
          <p:cNvPr id="3" name="Content Placeholder 2"/>
          <p:cNvSpPr>
            <a:spLocks noGrp="1"/>
          </p:cNvSpPr>
          <p:nvPr>
            <p:ph idx="1"/>
          </p:nvPr>
        </p:nvSpPr>
        <p:spPr>
          <a:xfrm>
            <a:off x="548640" y="1181100"/>
            <a:ext cx="9875520" cy="4332449"/>
          </a:xfrm>
        </p:spPr>
        <p:txBody>
          <a:bodyPr>
            <a:noAutofit/>
          </a:bodyPr>
          <a:lstStyle/>
          <a:p>
            <a:pPr algn="just"/>
            <a:r>
              <a:rPr lang="en-US" sz="2000" dirty="0"/>
              <a:t>Out of the 120 questionnaires distributed, only </a:t>
            </a:r>
            <a:r>
              <a:rPr lang="en-US" sz="2000" dirty="0">
                <a:solidFill>
                  <a:schemeClr val="accent6">
                    <a:lumMod val="75000"/>
                  </a:schemeClr>
                </a:solidFill>
              </a:rPr>
              <a:t>94 were returned</a:t>
            </a:r>
            <a:r>
              <a:rPr lang="en-US" sz="2000" dirty="0"/>
              <a:t>. The composition of 94 respondents who participated in this study, 65 (69%) were males, and 29 (31%) were </a:t>
            </a:r>
            <a:r>
              <a:rPr lang="en-US" sz="2000" dirty="0" smtClean="0"/>
              <a:t>females. The </a:t>
            </a:r>
            <a:r>
              <a:rPr lang="en-US" sz="2000" dirty="0"/>
              <a:t>study ended up with </a:t>
            </a:r>
            <a:r>
              <a:rPr lang="en-US" sz="2000" dirty="0">
                <a:solidFill>
                  <a:schemeClr val="accent6">
                    <a:lumMod val="75000"/>
                  </a:schemeClr>
                </a:solidFill>
              </a:rPr>
              <a:t>more males than </a:t>
            </a:r>
            <a:r>
              <a:rPr lang="en-US" sz="2000" dirty="0" smtClean="0">
                <a:solidFill>
                  <a:schemeClr val="accent6">
                    <a:lumMod val="75000"/>
                  </a:schemeClr>
                </a:solidFill>
              </a:rPr>
              <a:t>females</a:t>
            </a:r>
            <a:r>
              <a:rPr lang="en-US" sz="2000" dirty="0" smtClean="0"/>
              <a:t>.</a:t>
            </a:r>
          </a:p>
          <a:p>
            <a:pPr algn="just"/>
            <a:r>
              <a:rPr lang="en-US" sz="2000" dirty="0"/>
              <a:t>The majority of OER users are under 21 (59 respondents) following 26 respondents of age group 21 to 25 and rest 9 respondents are of 26 to 30 age group. </a:t>
            </a:r>
            <a:endParaRPr lang="en-US" sz="2000" dirty="0" smtClean="0"/>
          </a:p>
          <a:p>
            <a:pPr algn="just"/>
            <a:r>
              <a:rPr lang="en-US" sz="2000" dirty="0" smtClean="0"/>
              <a:t>In terms of level of education they are pursuing , under graduate degree are 26 (27.65%), Masters are 48 (51.06%), </a:t>
            </a:r>
            <a:r>
              <a:rPr lang="en-US" sz="2000" dirty="0" err="1" smtClean="0"/>
              <a:t>M.Phils</a:t>
            </a:r>
            <a:r>
              <a:rPr lang="en-US" sz="2000" dirty="0" smtClean="0"/>
              <a:t> are 05 ( 0.05 %) and PhD 15 (15.95%). All respondents are considered as the user community because the survey primarily focused on accessibility of OER.</a:t>
            </a:r>
          </a:p>
          <a:p>
            <a:pPr algn="just"/>
            <a:r>
              <a:rPr lang="en-US" sz="2000" dirty="0" smtClean="0"/>
              <a:t>The results show that people in the </a:t>
            </a:r>
            <a:r>
              <a:rPr lang="en-US" sz="2000" dirty="0" smtClean="0">
                <a:solidFill>
                  <a:schemeClr val="accent6">
                    <a:lumMod val="75000"/>
                  </a:schemeClr>
                </a:solidFill>
              </a:rPr>
              <a:t>Engineering are the most frequent users </a:t>
            </a:r>
            <a:r>
              <a:rPr lang="en-US" sz="2000" dirty="0" smtClean="0"/>
              <a:t>of OER by 43%, followed by Arts and Humanities 28%, science 23 % and Law 6 % follow in that order.</a:t>
            </a:r>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876300"/>
            <a:ext cx="9875520" cy="4637249"/>
          </a:xfrm>
        </p:spPr>
        <p:txBody>
          <a:bodyPr>
            <a:normAutofit/>
          </a:bodyPr>
          <a:lstStyle/>
          <a:p>
            <a:pPr algn="just">
              <a:buNone/>
            </a:pPr>
            <a:r>
              <a:rPr lang="en-US" sz="2000" b="1" dirty="0" smtClean="0">
                <a:solidFill>
                  <a:srgbClr val="0070C0"/>
                </a:solidFill>
              </a:rPr>
              <a:t>Knowledge on OERs: </a:t>
            </a:r>
          </a:p>
          <a:p>
            <a:pPr algn="just"/>
            <a:r>
              <a:rPr lang="en-US" sz="2000" dirty="0" smtClean="0"/>
              <a:t>It </a:t>
            </a:r>
            <a:r>
              <a:rPr lang="en-US" sz="2000" dirty="0"/>
              <a:t>is very interesting to note that </a:t>
            </a:r>
            <a:r>
              <a:rPr lang="en-US" sz="2000" dirty="0">
                <a:solidFill>
                  <a:schemeClr val="accent6">
                    <a:lumMod val="75000"/>
                  </a:schemeClr>
                </a:solidFill>
              </a:rPr>
              <a:t>all 94 </a:t>
            </a:r>
            <a:r>
              <a:rPr lang="en-US" sz="2000" dirty="0" smtClean="0">
                <a:solidFill>
                  <a:schemeClr val="accent6">
                    <a:lumMod val="75000"/>
                  </a:schemeClr>
                </a:solidFill>
              </a:rPr>
              <a:t>respondents </a:t>
            </a:r>
            <a:r>
              <a:rPr lang="en-US" sz="2000" dirty="0">
                <a:solidFill>
                  <a:schemeClr val="accent6">
                    <a:lumMod val="75000"/>
                  </a:schemeClr>
                </a:solidFill>
              </a:rPr>
              <a:t>(100%) </a:t>
            </a:r>
            <a:r>
              <a:rPr lang="en-US" sz="2000" dirty="0"/>
              <a:t>have knowledge on OERs </a:t>
            </a:r>
            <a:endParaRPr lang="en-US" sz="2000" dirty="0" smtClean="0"/>
          </a:p>
          <a:p>
            <a:pPr algn="just"/>
            <a:r>
              <a:rPr lang="en-US" sz="2000" dirty="0"/>
              <a:t>The findings </a:t>
            </a:r>
            <a:r>
              <a:rPr lang="en-US" sz="2000" dirty="0" smtClean="0"/>
              <a:t>reveals that </a:t>
            </a:r>
            <a:r>
              <a:rPr lang="en-US" sz="2000" dirty="0"/>
              <a:t>out of 94 respondents, 56 (59.57%) indicated that they access NPTEL. In addition, 38 (40.43%) respondents indicated accessioning of SWAYAM, E-</a:t>
            </a:r>
            <a:r>
              <a:rPr lang="en-US" sz="2000" dirty="0" err="1"/>
              <a:t>Gyanakosh</a:t>
            </a:r>
            <a:r>
              <a:rPr lang="en-US" sz="2000" dirty="0"/>
              <a:t> and E PG </a:t>
            </a:r>
            <a:r>
              <a:rPr lang="en-US" sz="2000" dirty="0" err="1"/>
              <a:t>Pathasala</a:t>
            </a:r>
            <a:r>
              <a:rPr lang="en-US" sz="2000" dirty="0"/>
              <a:t> were accessed by 12 (12.77%) and 26 (27.66 %) respondents respectively. Furthermore 07 respondents reported that they are using other type of OERs.</a:t>
            </a:r>
          </a:p>
          <a:p>
            <a:pPr algn="just">
              <a:buNone/>
            </a:pPr>
            <a:r>
              <a:rPr lang="en-US" sz="2000" b="1" dirty="0" smtClean="0">
                <a:solidFill>
                  <a:srgbClr val="0070C0"/>
                </a:solidFill>
              </a:rPr>
              <a:t>Digital device mostly used for accessing OERs: </a:t>
            </a:r>
          </a:p>
          <a:p>
            <a:pPr algn="just"/>
            <a:r>
              <a:rPr lang="en-US" sz="2000" dirty="0" smtClean="0"/>
              <a:t>The findings reveals that those </a:t>
            </a:r>
            <a:r>
              <a:rPr lang="en-US" sz="2000" dirty="0" smtClean="0">
                <a:solidFill>
                  <a:schemeClr val="accent6">
                    <a:lumMod val="75000"/>
                  </a:schemeClr>
                </a:solidFill>
              </a:rPr>
              <a:t>64 (68.09 %)  respondents uses smart phones </a:t>
            </a:r>
            <a:r>
              <a:rPr lang="en-US" sz="2000" dirty="0" smtClean="0"/>
              <a:t>of various platforms to access the OERs followed by 28 respondents using laptop while 22 respondents are using desktop to access the OERs. 08 respondents are reported that they are using tablet devices in accessioning the OERs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876300"/>
            <a:ext cx="9875520" cy="4637249"/>
          </a:xfrm>
        </p:spPr>
        <p:txBody>
          <a:bodyPr>
            <a:normAutofit/>
          </a:bodyPr>
          <a:lstStyle/>
          <a:p>
            <a:pPr algn="just">
              <a:buNone/>
            </a:pPr>
            <a:r>
              <a:rPr lang="en-US" sz="2000" b="1" dirty="0" smtClean="0">
                <a:solidFill>
                  <a:srgbClr val="0070C0"/>
                </a:solidFill>
              </a:rPr>
              <a:t>Access </a:t>
            </a:r>
            <a:r>
              <a:rPr lang="en-US" sz="2000" b="1" dirty="0">
                <a:solidFill>
                  <a:srgbClr val="0070C0"/>
                </a:solidFill>
              </a:rPr>
              <a:t>OERs per </a:t>
            </a:r>
            <a:r>
              <a:rPr lang="en-US" sz="2000" b="1" dirty="0" smtClean="0">
                <a:solidFill>
                  <a:srgbClr val="0070C0"/>
                </a:solidFill>
              </a:rPr>
              <a:t>day: </a:t>
            </a:r>
          </a:p>
          <a:p>
            <a:pPr algn="just"/>
            <a:r>
              <a:rPr lang="en-US" sz="2000" dirty="0" smtClean="0"/>
              <a:t>It </a:t>
            </a:r>
            <a:r>
              <a:rPr lang="en-US" sz="2000" dirty="0"/>
              <a:t>is evident from Table.4 that 57 (60.64%) respondents have been accessing  the contents of OERs for only 0 to 1 hour per day . About 22 (23.40%) respondents have reported that they are accessing the contents for 1 to 2 hrs per day. 15 ( 15.96 %) respondents are accessing OERs only if necessary</a:t>
            </a:r>
            <a:r>
              <a:rPr lang="en-US" sz="2000" dirty="0" smtClean="0"/>
              <a:t>.</a:t>
            </a:r>
          </a:p>
          <a:p>
            <a:pPr algn="just">
              <a:buNone/>
            </a:pPr>
            <a:r>
              <a:rPr lang="en-US" sz="2000" b="1" dirty="0">
                <a:solidFill>
                  <a:srgbClr val="0070C0"/>
                </a:solidFill>
              </a:rPr>
              <a:t>M</a:t>
            </a:r>
            <a:r>
              <a:rPr lang="en-US" sz="2000" b="1" dirty="0" smtClean="0">
                <a:solidFill>
                  <a:srgbClr val="0070C0"/>
                </a:solidFill>
              </a:rPr>
              <a:t>ost useful module in OERs: </a:t>
            </a:r>
          </a:p>
          <a:p>
            <a:pPr algn="just"/>
            <a:r>
              <a:rPr lang="en-US" sz="2000" dirty="0" smtClean="0"/>
              <a:t>Out of 94 respondents 58 were mentioned that e- text is most useful content followed by e- video by 42 students. It is significant that 56 respondents were feels that assessment in the form of E-Quiz is most useful followed by e- assignments with 12 respondents.</a:t>
            </a:r>
          </a:p>
          <a:p>
            <a:pPr algn="just">
              <a:buNone/>
            </a:pPr>
            <a:r>
              <a:rPr lang="en-US" sz="2000" b="1" dirty="0" smtClean="0">
                <a:solidFill>
                  <a:srgbClr val="0070C0"/>
                </a:solidFill>
              </a:rPr>
              <a:t>A</a:t>
            </a:r>
            <a:r>
              <a:rPr lang="en-US" sz="2000" b="1" dirty="0" smtClean="0">
                <a:solidFill>
                  <a:srgbClr val="0070C0"/>
                </a:solidFill>
              </a:rPr>
              <a:t>vailability o f OERs related to subject stream of study: </a:t>
            </a:r>
          </a:p>
          <a:p>
            <a:pPr algn="just"/>
            <a:r>
              <a:rPr lang="en-US" sz="2000" dirty="0" smtClean="0"/>
              <a:t>Most of the respondents (86) were felt good about locating their subject related OERs, while 8 respondents stated that they did not found OERs related to their stream of subject they are studying shown in table 6.</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647700"/>
            <a:ext cx="9875520" cy="4865849"/>
          </a:xfrm>
        </p:spPr>
        <p:txBody>
          <a:bodyPr>
            <a:noAutofit/>
          </a:bodyPr>
          <a:lstStyle/>
          <a:p>
            <a:pPr algn="just">
              <a:buNone/>
            </a:pPr>
            <a:r>
              <a:rPr lang="en-US" sz="2000" b="1" dirty="0">
                <a:solidFill>
                  <a:srgbClr val="0070C0"/>
                </a:solidFill>
              </a:rPr>
              <a:t>T</a:t>
            </a:r>
            <a:r>
              <a:rPr lang="en-US" sz="2000" b="1" dirty="0" smtClean="0">
                <a:solidFill>
                  <a:srgbClr val="0070C0"/>
                </a:solidFill>
              </a:rPr>
              <a:t>he </a:t>
            </a:r>
            <a:r>
              <a:rPr lang="en-US" sz="2000" b="1" dirty="0">
                <a:solidFill>
                  <a:srgbClr val="0070C0"/>
                </a:solidFill>
              </a:rPr>
              <a:t>purpose of accessioning </a:t>
            </a:r>
            <a:r>
              <a:rPr lang="en-US" sz="2000" b="1" dirty="0" smtClean="0">
                <a:solidFill>
                  <a:srgbClr val="0070C0"/>
                </a:solidFill>
              </a:rPr>
              <a:t>OERs: </a:t>
            </a:r>
          </a:p>
          <a:p>
            <a:pPr algn="just"/>
            <a:r>
              <a:rPr lang="en-US" sz="2000" dirty="0"/>
              <a:t>O</a:t>
            </a:r>
            <a:r>
              <a:rPr lang="en-US" sz="2000" dirty="0" smtClean="0"/>
              <a:t>ut </a:t>
            </a:r>
            <a:r>
              <a:rPr lang="en-US" sz="2000" dirty="0"/>
              <a:t>of 94 respondents 47 (50%) indicated that they use OERs for getting reference information, while 28 (29.79%) for acquiring  knowledge on subject of their stream of study. 22 ( 23.4 %) respondents interestingly stated that they use OERs to get knowledge on subject of other than stream of study. 08 (8.51 %)  reported that they use for the preparation of competitive examinations. Only 16 respondents and 12 respondents stated that they use for research purpose and to prepare articles respectively</a:t>
            </a:r>
            <a:r>
              <a:rPr lang="en-US" sz="2000" dirty="0" smtClean="0"/>
              <a:t>.</a:t>
            </a:r>
          </a:p>
          <a:p>
            <a:pPr algn="just">
              <a:buNone/>
            </a:pPr>
            <a:r>
              <a:rPr lang="en-US" sz="2000" b="1" dirty="0" smtClean="0">
                <a:solidFill>
                  <a:srgbClr val="0070C0"/>
                </a:solidFill>
              </a:rPr>
              <a:t>Reasons on Why OER are Important: </a:t>
            </a:r>
          </a:p>
          <a:p>
            <a:pPr algn="just"/>
            <a:r>
              <a:rPr lang="en-US" sz="2000" dirty="0"/>
              <a:t>M</a:t>
            </a:r>
            <a:r>
              <a:rPr lang="en-US" sz="2000" dirty="0" smtClean="0"/>
              <a:t>ost of the respondents have positively replied about the importance of OERs.  Of the respondents are recognized that the OERs are saving the time of their learning process. Of the respondents are considered that OERs doesn’t have geographical barriers. Most of the respondents strongly agreed that OERs are cost free resources followed by they can be seen as supplement to study materials. Respondents are also considered the importance OERs in terms of having most and relevant information, while </a:t>
            </a:r>
            <a:r>
              <a:rPr lang="en-US" sz="2000" b="1" dirty="0" smtClean="0">
                <a:solidFill>
                  <a:schemeClr val="accent6">
                    <a:lumMod val="75000"/>
                  </a:schemeClr>
                </a:solidFill>
              </a:rPr>
              <a:t>33 respondents </a:t>
            </a:r>
            <a:r>
              <a:rPr lang="en-US" sz="2000" dirty="0" smtClean="0"/>
              <a:t>reported their uncertainty of providing current information by OERs.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23900"/>
            <a:ext cx="9875520" cy="4789649"/>
          </a:xfrm>
        </p:spPr>
        <p:txBody>
          <a:bodyPr>
            <a:noAutofit/>
          </a:bodyPr>
          <a:lstStyle/>
          <a:p>
            <a:pPr algn="just">
              <a:buNone/>
            </a:pPr>
            <a:r>
              <a:rPr lang="en-US" sz="2000" b="1" dirty="0">
                <a:solidFill>
                  <a:srgbClr val="0070C0"/>
                </a:solidFill>
              </a:rPr>
              <a:t>Student perceptions in using </a:t>
            </a:r>
            <a:r>
              <a:rPr lang="en-US" sz="2000" b="1" dirty="0" smtClean="0">
                <a:solidFill>
                  <a:srgbClr val="0070C0"/>
                </a:solidFill>
              </a:rPr>
              <a:t>OERs: </a:t>
            </a:r>
          </a:p>
          <a:p>
            <a:pPr algn="just"/>
            <a:r>
              <a:rPr lang="en-US" sz="2000" dirty="0"/>
              <a:t>S</a:t>
            </a:r>
            <a:r>
              <a:rPr lang="en-US" sz="2000" dirty="0" smtClean="0"/>
              <a:t>tudy gave a </a:t>
            </a:r>
            <a:r>
              <a:rPr lang="en-US" sz="2000" dirty="0"/>
              <a:t>clear view of the respondents about their perceptions in accessing the OERs for the ease of learning process. </a:t>
            </a:r>
            <a:endParaRPr lang="en-US" sz="2000" dirty="0" smtClean="0"/>
          </a:p>
          <a:p>
            <a:pPr algn="just"/>
            <a:r>
              <a:rPr lang="en-US" sz="2000" dirty="0" smtClean="0"/>
              <a:t>Most </a:t>
            </a:r>
            <a:r>
              <a:rPr lang="en-US" sz="2000" dirty="0"/>
              <a:t>of the respondents have positively reported about the usefulness and their views on using OERs. </a:t>
            </a:r>
            <a:endParaRPr lang="en-US" sz="2000" dirty="0" smtClean="0"/>
          </a:p>
          <a:p>
            <a:pPr algn="just"/>
            <a:r>
              <a:rPr lang="en-US" sz="2000" dirty="0" smtClean="0"/>
              <a:t>It </a:t>
            </a:r>
            <a:r>
              <a:rPr lang="en-US" sz="2000" dirty="0"/>
              <a:t>is evident that almost all the respondents are expressed that they feel more engaged with the learning based on the OERs. </a:t>
            </a:r>
            <a:endParaRPr lang="en-US" sz="2000" dirty="0" smtClean="0"/>
          </a:p>
          <a:p>
            <a:pPr algn="just"/>
            <a:r>
              <a:rPr lang="en-US" sz="2000" dirty="0" smtClean="0"/>
              <a:t>Respondents </a:t>
            </a:r>
            <a:r>
              <a:rPr lang="en-US" sz="2000" dirty="0"/>
              <a:t>also stated that they would like to recommend the OERs based education to others and respondents feels that OERs content is excellent. </a:t>
            </a:r>
            <a:endParaRPr lang="en-US" sz="2000" dirty="0" smtClean="0"/>
          </a:p>
          <a:p>
            <a:pPr algn="just"/>
            <a:r>
              <a:rPr lang="en-US" sz="2000" dirty="0" smtClean="0"/>
              <a:t>But </a:t>
            </a:r>
            <a:r>
              <a:rPr lang="en-US" sz="2000" dirty="0"/>
              <a:t>it is also found that some respondents stated that OERs are not offering any advantages of their stream of study</a:t>
            </a:r>
            <a:r>
              <a:rPr lang="en-US" sz="2000" dirty="0" smtClean="0"/>
              <a:t>.</a:t>
            </a:r>
          </a:p>
          <a:p>
            <a:pPr algn="just">
              <a:buNone/>
            </a:pP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952500"/>
            <a:ext cx="9875520" cy="4561049"/>
          </a:xfrm>
        </p:spPr>
        <p:txBody>
          <a:bodyPr>
            <a:normAutofit/>
          </a:bodyPr>
          <a:lstStyle/>
          <a:p>
            <a:pPr algn="just">
              <a:buNone/>
            </a:pPr>
            <a:r>
              <a:rPr lang="en-US" sz="2000" b="1" dirty="0" smtClean="0">
                <a:solidFill>
                  <a:srgbClr val="0070C0"/>
                </a:solidFill>
              </a:rPr>
              <a:t>Problems in accessioning the OERs: </a:t>
            </a:r>
          </a:p>
          <a:p>
            <a:pPr algn="just"/>
            <a:r>
              <a:rPr lang="en-US" sz="2000" dirty="0" smtClean="0"/>
              <a:t>The respondents have shown their attitude about the problems in accessioning the OERs. Accessibility of OER depends on a number of factors. </a:t>
            </a:r>
          </a:p>
          <a:p>
            <a:pPr algn="just"/>
            <a:r>
              <a:rPr lang="en-US" sz="2000" dirty="0" smtClean="0"/>
              <a:t>According to responses received, users encounter problems when accessing OER 60 respondents agreed that low level of internet connectivity is the prime problem in accessing of OERs, 78 responded about inadequate numbers of computers at institution / college, while only 34 respondents stated that lack of personal devices is a problem in accessing the OERs online. </a:t>
            </a:r>
          </a:p>
          <a:p>
            <a:pPr algn="just"/>
            <a:r>
              <a:rPr lang="en-US" sz="2000" dirty="0" smtClean="0"/>
              <a:t>The results suggests that low level of internet connectivity, inadequate number of computers and power interruptions are the problems which are faced by users in accessing OER.</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23899"/>
            <a:ext cx="9875520" cy="551975"/>
          </a:xfrm>
        </p:spPr>
        <p:txBody>
          <a:bodyPr>
            <a:noAutofit/>
          </a:bodyPr>
          <a:lstStyle/>
          <a:p>
            <a:r>
              <a:rPr lang="en-US" sz="3600" b="1" dirty="0">
                <a:solidFill>
                  <a:srgbClr val="0070C0"/>
                </a:solidFill>
              </a:rPr>
              <a:t>Conclusions</a:t>
            </a:r>
            <a:endParaRPr lang="en-US" sz="3600" dirty="0">
              <a:solidFill>
                <a:srgbClr val="0070C0"/>
              </a:solidFill>
            </a:endParaRPr>
          </a:p>
        </p:txBody>
      </p:sp>
      <p:sp>
        <p:nvSpPr>
          <p:cNvPr id="3" name="Content Placeholder 2"/>
          <p:cNvSpPr>
            <a:spLocks noGrp="1"/>
          </p:cNvSpPr>
          <p:nvPr>
            <p:ph idx="1"/>
          </p:nvPr>
        </p:nvSpPr>
        <p:spPr>
          <a:xfrm>
            <a:off x="548640" y="1257300"/>
            <a:ext cx="9875520" cy="4256249"/>
          </a:xfrm>
        </p:spPr>
        <p:txBody>
          <a:bodyPr>
            <a:normAutofit fontScale="55000" lnSpcReduction="20000"/>
          </a:bodyPr>
          <a:lstStyle/>
          <a:p>
            <a:pPr algn="just"/>
            <a:r>
              <a:rPr lang="en-US" dirty="0"/>
              <a:t>E-learning through open course wares is a chance for educators to increase teaching material outside of the lecture rooms and facilitate the scholars with a handy teaching material. </a:t>
            </a:r>
            <a:endParaRPr lang="en-US" dirty="0" smtClean="0"/>
          </a:p>
          <a:p>
            <a:pPr algn="just"/>
            <a:r>
              <a:rPr lang="en-US" dirty="0" smtClean="0"/>
              <a:t>Access </a:t>
            </a:r>
            <a:r>
              <a:rPr lang="en-US" dirty="0"/>
              <a:t>to higher education via online learning, where the Internet is available, enables access to learning experiences that are rich, interactive, assessed for quality and carry the values and traits of the organizations that offer the online learning experiences</a:t>
            </a:r>
            <a:r>
              <a:rPr lang="en-US" dirty="0" smtClean="0"/>
              <a:t>.</a:t>
            </a:r>
          </a:p>
          <a:p>
            <a:pPr algn="just"/>
            <a:r>
              <a:rPr lang="en-US" dirty="0" smtClean="0"/>
              <a:t>Access </a:t>
            </a:r>
            <a:r>
              <a:rPr lang="en-US" dirty="0"/>
              <a:t>to higher education via OER is access to only part of a learning experience, and should be viewed as just one component in a learning system that includes other forms of support, assessment and credentialing. </a:t>
            </a:r>
          </a:p>
          <a:p>
            <a:pPr algn="just"/>
            <a:r>
              <a:rPr lang="en-US" dirty="0" smtClean="0"/>
              <a:t>There </a:t>
            </a:r>
            <a:r>
              <a:rPr lang="en-US" dirty="0"/>
              <a:t>is need for the University to create more awareness among students and staff so as to sensitize them on the available technology means of literature access and also to improve its information and communication technologies infrastructure for better utilization of its resources and services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1eNQS967FL.jpg"/>
          <p:cNvPicPr>
            <a:picLocks noGrp="1" noChangeAspect="1"/>
          </p:cNvPicPr>
          <p:nvPr>
            <p:ph idx="1"/>
          </p:nvPr>
        </p:nvPicPr>
        <p:blipFill>
          <a:blip r:embed="rId2"/>
          <a:stretch>
            <a:fillRect/>
          </a:stretch>
        </p:blipFill>
        <p:spPr>
          <a:xfrm>
            <a:off x="0" y="0"/>
            <a:ext cx="10972800" cy="6172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71499"/>
            <a:ext cx="9875520" cy="704375"/>
          </a:xfrm>
        </p:spPr>
        <p:txBody>
          <a:bodyPr>
            <a:normAutofit fontScale="90000"/>
          </a:bodyPr>
          <a:lstStyle/>
          <a:p>
            <a:r>
              <a:rPr lang="en-US" sz="4000" b="1" u="sng" dirty="0">
                <a:solidFill>
                  <a:srgbClr val="0070C0"/>
                </a:solidFill>
              </a:rPr>
              <a:t>Introduction</a:t>
            </a:r>
            <a:endParaRPr lang="en-US" u="sng" dirty="0">
              <a:solidFill>
                <a:srgbClr val="0070C0"/>
              </a:solidFill>
            </a:endParaRPr>
          </a:p>
        </p:txBody>
      </p:sp>
      <p:sp>
        <p:nvSpPr>
          <p:cNvPr id="3" name="Content Placeholder 2"/>
          <p:cNvSpPr>
            <a:spLocks noGrp="1"/>
          </p:cNvSpPr>
          <p:nvPr>
            <p:ph idx="1"/>
          </p:nvPr>
        </p:nvSpPr>
        <p:spPr>
          <a:xfrm>
            <a:off x="548640" y="1257300"/>
            <a:ext cx="9875520" cy="4256249"/>
          </a:xfrm>
        </p:spPr>
        <p:txBody>
          <a:bodyPr>
            <a:normAutofit lnSpcReduction="10000"/>
          </a:bodyPr>
          <a:lstStyle/>
          <a:p>
            <a:pPr algn="just"/>
            <a:r>
              <a:rPr lang="en-US" sz="2000" dirty="0"/>
              <a:t>The </a:t>
            </a:r>
            <a:r>
              <a:rPr lang="en-US" sz="2000" dirty="0">
                <a:solidFill>
                  <a:schemeClr val="accent6">
                    <a:lumMod val="75000"/>
                  </a:schemeClr>
                </a:solidFill>
              </a:rPr>
              <a:t>self-directed Learning</a:t>
            </a:r>
            <a:r>
              <a:rPr lang="en-US" sz="2000" dirty="0"/>
              <a:t> method is described as a learner's inherent ability to manage his or her own learning method, by understanding himself/herself as the source of his/ her own choices and actions feeling it as a responsibility towards his/her own long learning... it's a learning method without the face to face interaction between the teacher and also the learner</a:t>
            </a:r>
            <a:r>
              <a:rPr lang="en-US" sz="2000" dirty="0" smtClean="0"/>
              <a:t>.</a:t>
            </a:r>
          </a:p>
          <a:p>
            <a:pPr algn="just"/>
            <a:r>
              <a:rPr lang="en-US" sz="2000" dirty="0">
                <a:solidFill>
                  <a:schemeClr val="accent6">
                    <a:lumMod val="75000"/>
                  </a:schemeClr>
                </a:solidFill>
              </a:rPr>
              <a:t>Free and open content via on-line learning </a:t>
            </a:r>
            <a:r>
              <a:rPr lang="en-US" sz="2000" dirty="0"/>
              <a:t>has reworked several aspects of life for </a:t>
            </a:r>
            <a:r>
              <a:rPr lang="en-US" sz="2000" dirty="0" smtClean="0"/>
              <a:t>learners</a:t>
            </a:r>
          </a:p>
          <a:p>
            <a:pPr algn="just"/>
            <a:r>
              <a:rPr lang="en-US" sz="2000" dirty="0"/>
              <a:t>E-Learning prepares the users using suitably the material of learning that is enriched with multimedia system content. </a:t>
            </a:r>
            <a:endParaRPr lang="en-US" sz="2000" dirty="0" smtClean="0"/>
          </a:p>
          <a:p>
            <a:pPr algn="just"/>
            <a:r>
              <a:rPr lang="en-US" sz="2000" dirty="0"/>
              <a:t>The </a:t>
            </a:r>
            <a:r>
              <a:rPr lang="en-US" sz="2000" b="1" dirty="0">
                <a:solidFill>
                  <a:schemeClr val="accent6">
                    <a:lumMod val="75000"/>
                  </a:schemeClr>
                </a:solidFill>
              </a:rPr>
              <a:t>Open educational Resources (OER) </a:t>
            </a:r>
            <a:r>
              <a:rPr lang="en-US" sz="2000" dirty="0"/>
              <a:t>primarily address and notice applications within the educational field as a helpful multifunctional </a:t>
            </a:r>
            <a:r>
              <a:rPr lang="en-US" sz="2000" dirty="0">
                <a:solidFill>
                  <a:srgbClr val="7030A0"/>
                </a:solidFill>
              </a:rPr>
              <a:t>"tool",</a:t>
            </a:r>
            <a:r>
              <a:rPr lang="en-US" sz="2000" dirty="0"/>
              <a:t> that focuses on the assembly, use and feedback of learning resources, free access and open digital publication of rich tutorial material, of top quality, therefore creating education and material accessible to all or any stakeholders.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47699"/>
            <a:ext cx="9875520" cy="628175"/>
          </a:xfrm>
        </p:spPr>
        <p:txBody>
          <a:bodyPr>
            <a:normAutofit fontScale="90000"/>
          </a:bodyPr>
          <a:lstStyle/>
          <a:p>
            <a:r>
              <a:rPr lang="en-US" sz="3600" b="1" dirty="0">
                <a:solidFill>
                  <a:srgbClr val="0070C0"/>
                </a:solidFill>
              </a:rPr>
              <a:t>Historical Background </a:t>
            </a:r>
            <a:endParaRPr lang="en-US" sz="3600" dirty="0">
              <a:solidFill>
                <a:srgbClr val="0070C0"/>
              </a:solidFill>
            </a:endParaRPr>
          </a:p>
        </p:txBody>
      </p:sp>
      <p:sp>
        <p:nvSpPr>
          <p:cNvPr id="3" name="Content Placeholder 2"/>
          <p:cNvSpPr>
            <a:spLocks noGrp="1"/>
          </p:cNvSpPr>
          <p:nvPr>
            <p:ph idx="1"/>
          </p:nvPr>
        </p:nvSpPr>
        <p:spPr>
          <a:xfrm>
            <a:off x="548640" y="1104900"/>
            <a:ext cx="9875520" cy="4408649"/>
          </a:xfrm>
        </p:spPr>
        <p:txBody>
          <a:bodyPr>
            <a:normAutofit/>
          </a:bodyPr>
          <a:lstStyle/>
          <a:p>
            <a:pPr algn="just"/>
            <a:r>
              <a:rPr lang="en-US" sz="2000" dirty="0"/>
              <a:t>The precursor to the OER movement was </a:t>
            </a:r>
            <a:r>
              <a:rPr lang="en-US" sz="2000" b="1" u="sng" dirty="0">
                <a:solidFill>
                  <a:schemeClr val="accent6">
                    <a:lumMod val="75000"/>
                  </a:schemeClr>
                </a:solidFill>
              </a:rPr>
              <a:t>Project Gutenberg</a:t>
            </a:r>
            <a:r>
              <a:rPr lang="en-US" sz="2000" dirty="0"/>
              <a:t>, that was launched in 1974, and advocated for digitization and archiving of cultural works, additionally because the creation and distribution of eBooks. </a:t>
            </a:r>
            <a:endParaRPr lang="en-US" sz="2000" dirty="0" smtClean="0"/>
          </a:p>
          <a:p>
            <a:pPr algn="just"/>
            <a:r>
              <a:rPr lang="en-US" sz="2000" dirty="0"/>
              <a:t>The year 2001 was a watershed one for OER. </a:t>
            </a:r>
            <a:r>
              <a:rPr lang="en-US" sz="2000" b="1" dirty="0">
                <a:solidFill>
                  <a:schemeClr val="accent6">
                    <a:lumMod val="75000"/>
                  </a:schemeClr>
                </a:solidFill>
              </a:rPr>
              <a:t>Wikipedia</a:t>
            </a:r>
            <a:r>
              <a:rPr lang="en-US" sz="2000" dirty="0"/>
              <a:t> championed </a:t>
            </a:r>
            <a:r>
              <a:rPr lang="en-US" sz="2000" dirty="0" smtClean="0"/>
              <a:t>the worldwide</a:t>
            </a:r>
            <a:r>
              <a:rPr lang="en-US" sz="2000" dirty="0"/>
              <a:t> movement at no cost use and open written material of content, and currently has over four million articles created collaboratively by anonymous web users</a:t>
            </a:r>
            <a:r>
              <a:rPr lang="en-US" sz="2000" dirty="0" smtClean="0"/>
              <a:t>.</a:t>
            </a:r>
          </a:p>
          <a:p>
            <a:pPr algn="just"/>
            <a:r>
              <a:rPr lang="en-US" sz="2000" dirty="0"/>
              <a:t>The same year, the </a:t>
            </a:r>
            <a:r>
              <a:rPr lang="en-US" sz="2000" u="sng" dirty="0">
                <a:solidFill>
                  <a:srgbClr val="7030A0"/>
                </a:solidFill>
              </a:rPr>
              <a:t>Massachusetts Institute of Technology Open Course Ware (OCW) </a:t>
            </a:r>
            <a:r>
              <a:rPr lang="en-US" sz="2000" dirty="0"/>
              <a:t>initiative to publish course content on-line began. The movement has gained steady momentum over the last decade. There has been a proliferation of </a:t>
            </a:r>
            <a:r>
              <a:rPr lang="en-US" sz="2000" dirty="0">
                <a:solidFill>
                  <a:srgbClr val="00B0F0"/>
                </a:solidFill>
              </a:rPr>
              <a:t>massive Open on-line Courses (MOOCs)</a:t>
            </a:r>
            <a:r>
              <a:rPr lang="en-US" sz="2000" dirty="0"/>
              <a:t>, with the world's most prestigious universities providing massive interactive courses over the net.</a:t>
            </a:r>
          </a:p>
          <a:p>
            <a:pPr algn="just"/>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23899"/>
            <a:ext cx="9875520" cy="551975"/>
          </a:xfrm>
        </p:spPr>
        <p:txBody>
          <a:bodyPr>
            <a:normAutofit fontScale="90000"/>
          </a:bodyPr>
          <a:lstStyle/>
          <a:p>
            <a:r>
              <a:rPr lang="en-US" sz="3600" b="1" dirty="0">
                <a:solidFill>
                  <a:srgbClr val="00B0F0"/>
                </a:solidFill>
              </a:rPr>
              <a:t>What is OER</a:t>
            </a:r>
            <a:endParaRPr lang="en-US" sz="3600" dirty="0">
              <a:solidFill>
                <a:srgbClr val="00B0F0"/>
              </a:solidFill>
            </a:endParaRPr>
          </a:p>
        </p:txBody>
      </p:sp>
      <p:sp>
        <p:nvSpPr>
          <p:cNvPr id="3" name="Content Placeholder 2"/>
          <p:cNvSpPr>
            <a:spLocks noGrp="1"/>
          </p:cNvSpPr>
          <p:nvPr>
            <p:ph idx="1"/>
          </p:nvPr>
        </p:nvSpPr>
        <p:spPr/>
        <p:txBody>
          <a:bodyPr>
            <a:normAutofit/>
          </a:bodyPr>
          <a:lstStyle/>
          <a:p>
            <a:pPr algn="just"/>
            <a:r>
              <a:rPr lang="en-US" sz="2000" dirty="0" smtClean="0"/>
              <a:t>The </a:t>
            </a:r>
            <a:r>
              <a:rPr lang="en-US" sz="2000" dirty="0"/>
              <a:t>concept of </a:t>
            </a:r>
            <a:r>
              <a:rPr lang="en-US" sz="2000" b="1" u="sng" dirty="0">
                <a:solidFill>
                  <a:schemeClr val="accent6">
                    <a:lumMod val="75000"/>
                  </a:schemeClr>
                </a:solidFill>
              </a:rPr>
              <a:t>Open Educational Resources (OER)</a:t>
            </a:r>
            <a:r>
              <a:rPr lang="en-US" sz="2000" dirty="0"/>
              <a:t> </a:t>
            </a:r>
            <a:r>
              <a:rPr lang="en-US" sz="2000" dirty="0" smtClean="0"/>
              <a:t>describes any </a:t>
            </a:r>
            <a:r>
              <a:rPr lang="en-US" sz="2000" dirty="0"/>
              <a:t>educational resources (including curriculum maps, course </a:t>
            </a:r>
            <a:r>
              <a:rPr lang="en-US" sz="2000" dirty="0" smtClean="0"/>
              <a:t>materials, textbooks</a:t>
            </a:r>
            <a:r>
              <a:rPr lang="en-US" sz="2000" dirty="0"/>
              <a:t>, streaming videos, multimedia applications, podcasts, and any </a:t>
            </a:r>
            <a:r>
              <a:rPr lang="en-US" sz="2000" dirty="0" smtClean="0"/>
              <a:t>other materials </a:t>
            </a:r>
            <a:r>
              <a:rPr lang="en-US" sz="2000" dirty="0"/>
              <a:t>that have been designed for use in teaching and learning) that are </a:t>
            </a:r>
            <a:r>
              <a:rPr lang="en-US" sz="2000" dirty="0" smtClean="0"/>
              <a:t>openly available </a:t>
            </a:r>
            <a:r>
              <a:rPr lang="en-US" sz="2000" dirty="0"/>
              <a:t>for use by educators and students, without an </a:t>
            </a:r>
            <a:r>
              <a:rPr lang="en-US" sz="2000" dirty="0" smtClean="0"/>
              <a:t>accompanying </a:t>
            </a:r>
            <a:r>
              <a:rPr lang="en-US" sz="2000" dirty="0"/>
              <a:t>need to </a:t>
            </a:r>
            <a:r>
              <a:rPr lang="en-US" sz="2000" dirty="0" smtClean="0"/>
              <a:t>pay royalties </a:t>
            </a:r>
            <a:r>
              <a:rPr lang="en-US" sz="2000" dirty="0"/>
              <a:t>or </a:t>
            </a:r>
            <a:r>
              <a:rPr lang="en-US" sz="2000" dirty="0" err="1"/>
              <a:t>licence</a:t>
            </a:r>
            <a:r>
              <a:rPr lang="en-US" sz="2000" dirty="0"/>
              <a:t> fees</a:t>
            </a:r>
            <a:r>
              <a:rPr lang="en-US" sz="2000" dirty="0" smtClean="0"/>
              <a:t>.</a:t>
            </a:r>
          </a:p>
          <a:p>
            <a:pPr algn="just"/>
            <a:r>
              <a:rPr lang="en-US" sz="2000" dirty="0"/>
              <a:t>OER has emerged as a concept with great potential to support </a:t>
            </a:r>
            <a:r>
              <a:rPr lang="en-US" sz="2000" dirty="0" smtClean="0"/>
              <a:t>educational transformation</a:t>
            </a:r>
            <a:r>
              <a:rPr lang="en-US" sz="2000" dirty="0"/>
              <a:t>. While its educational value lies in the idea of using </a:t>
            </a:r>
            <a:r>
              <a:rPr lang="en-US" sz="2000" i="1" dirty="0"/>
              <a:t>resources </a:t>
            </a:r>
            <a:r>
              <a:rPr lang="en-US" sz="2000" i="1" dirty="0" smtClean="0"/>
              <a:t>as </a:t>
            </a:r>
            <a:r>
              <a:rPr lang="en-US" sz="2000" dirty="0" smtClean="0"/>
              <a:t>an </a:t>
            </a:r>
            <a:r>
              <a:rPr lang="en-US" sz="2000" dirty="0"/>
              <a:t>integral method of communication of curriculum in educational courses (</a:t>
            </a:r>
            <a:r>
              <a:rPr lang="en-US" sz="2000" dirty="0" smtClean="0"/>
              <a:t>i.e. resource-based </a:t>
            </a:r>
            <a:r>
              <a:rPr lang="en-US" sz="2000" dirty="0"/>
              <a:t>learning), its transformative power lies in the ease with which </a:t>
            </a:r>
            <a:r>
              <a:rPr lang="en-US" sz="2000" dirty="0" smtClean="0"/>
              <a:t>such resources</a:t>
            </a:r>
            <a:r>
              <a:rPr lang="en-US" sz="2000" dirty="0"/>
              <a:t>, when digitized, can be shared via the Internet.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876300"/>
            <a:ext cx="9875520" cy="4637249"/>
          </a:xfrm>
        </p:spPr>
        <p:txBody>
          <a:bodyPr>
            <a:normAutofit/>
          </a:bodyPr>
          <a:lstStyle/>
          <a:p>
            <a:r>
              <a:rPr lang="en-US" sz="2800" dirty="0" smtClean="0">
                <a:solidFill>
                  <a:srgbClr val="000000"/>
                </a:solidFill>
              </a:rPr>
              <a:t>The </a:t>
            </a:r>
            <a:r>
              <a:rPr lang="en-US" sz="2800" dirty="0">
                <a:solidFill>
                  <a:srgbClr val="000000"/>
                </a:solidFill>
              </a:rPr>
              <a:t>four </a:t>
            </a:r>
            <a:r>
              <a:rPr lang="en-US" sz="2800" dirty="0">
                <a:solidFill>
                  <a:schemeClr val="accent6">
                    <a:lumMod val="75000"/>
                  </a:schemeClr>
                </a:solidFill>
              </a:rPr>
              <a:t>Rs framework </a:t>
            </a:r>
            <a:r>
              <a:rPr lang="en-US" sz="2800" dirty="0">
                <a:solidFill>
                  <a:srgbClr val="000000"/>
                </a:solidFill>
              </a:rPr>
              <a:t>is used for assessing the </a:t>
            </a:r>
            <a:r>
              <a:rPr lang="en-US" sz="2800" dirty="0" smtClean="0">
                <a:solidFill>
                  <a:srgbClr val="000000"/>
                </a:solidFill>
              </a:rPr>
              <a:t>extent to </a:t>
            </a:r>
            <a:r>
              <a:rPr lang="en-US" sz="2800" dirty="0">
                <a:solidFill>
                  <a:srgbClr val="000000"/>
                </a:solidFill>
              </a:rPr>
              <a:t>which an educational resource is open: </a:t>
            </a:r>
          </a:p>
          <a:p>
            <a:pPr algn="ctr">
              <a:buNone/>
            </a:pPr>
            <a:r>
              <a:rPr lang="en-US" sz="2800" b="1" dirty="0">
                <a:solidFill>
                  <a:srgbClr val="7030A0"/>
                </a:solidFill>
              </a:rPr>
              <a:t>Reuse</a:t>
            </a:r>
            <a:r>
              <a:rPr lang="en-US" sz="2800" b="1" dirty="0">
                <a:solidFill>
                  <a:schemeClr val="accent3">
                    <a:lumMod val="50000"/>
                  </a:schemeClr>
                </a:solidFill>
              </a:rPr>
              <a:t>: copy verbatim </a:t>
            </a:r>
          </a:p>
          <a:p>
            <a:pPr algn="ctr">
              <a:buNone/>
            </a:pPr>
            <a:r>
              <a:rPr lang="en-US" sz="2800" b="1" dirty="0">
                <a:solidFill>
                  <a:srgbClr val="7030A0"/>
                </a:solidFill>
              </a:rPr>
              <a:t>Revise</a:t>
            </a:r>
            <a:r>
              <a:rPr lang="en-US" sz="2800" b="1" dirty="0">
                <a:solidFill>
                  <a:schemeClr val="accent3">
                    <a:lumMod val="50000"/>
                  </a:schemeClr>
                </a:solidFill>
              </a:rPr>
              <a:t>: adapt and edit </a:t>
            </a:r>
          </a:p>
          <a:p>
            <a:pPr algn="ctr">
              <a:buNone/>
            </a:pPr>
            <a:r>
              <a:rPr lang="en-US" sz="2800" b="1" dirty="0">
                <a:solidFill>
                  <a:srgbClr val="7030A0"/>
                </a:solidFill>
              </a:rPr>
              <a:t>Remix</a:t>
            </a:r>
            <a:r>
              <a:rPr lang="en-US" sz="2800" b="1" dirty="0">
                <a:solidFill>
                  <a:schemeClr val="accent3">
                    <a:lumMod val="50000"/>
                  </a:schemeClr>
                </a:solidFill>
              </a:rPr>
              <a:t>: combine with others </a:t>
            </a:r>
          </a:p>
          <a:p>
            <a:pPr algn="ctr">
              <a:buNone/>
            </a:pPr>
            <a:r>
              <a:rPr lang="en-US" sz="2800" b="1" dirty="0">
                <a:solidFill>
                  <a:srgbClr val="7030A0"/>
                </a:solidFill>
              </a:rPr>
              <a:t>Redistribute</a:t>
            </a:r>
            <a:r>
              <a:rPr lang="en-US" sz="2800" b="1" dirty="0">
                <a:solidFill>
                  <a:schemeClr val="accent3">
                    <a:lumMod val="50000"/>
                  </a:schemeClr>
                </a:solidFill>
              </a:rPr>
              <a:t>: share with others </a:t>
            </a:r>
            <a:endParaRPr lang="en-US"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47699"/>
            <a:ext cx="9875520" cy="628175"/>
          </a:xfrm>
        </p:spPr>
        <p:txBody>
          <a:bodyPr>
            <a:normAutofit fontScale="90000"/>
          </a:bodyPr>
          <a:lstStyle/>
          <a:p>
            <a:r>
              <a:rPr lang="en-US" sz="3600" b="1" dirty="0"/>
              <a:t>Advantages of using OERs include</a:t>
            </a:r>
            <a:endParaRPr lang="en-US" sz="3600" dirty="0"/>
          </a:p>
        </p:txBody>
      </p:sp>
      <p:sp>
        <p:nvSpPr>
          <p:cNvPr id="3" name="Content Placeholder 2"/>
          <p:cNvSpPr>
            <a:spLocks noGrp="1"/>
          </p:cNvSpPr>
          <p:nvPr>
            <p:ph idx="1"/>
          </p:nvPr>
        </p:nvSpPr>
        <p:spPr>
          <a:xfrm>
            <a:off x="548640" y="1181100"/>
            <a:ext cx="9875520" cy="4332449"/>
          </a:xfrm>
        </p:spPr>
        <p:txBody>
          <a:bodyPr>
            <a:noAutofit/>
          </a:bodyPr>
          <a:lstStyle/>
          <a:p>
            <a:pPr lvl="0"/>
            <a:r>
              <a:rPr lang="en-US" sz="2400" b="1" dirty="0">
                <a:solidFill>
                  <a:srgbClr val="7030A0"/>
                </a:solidFill>
              </a:rPr>
              <a:t>Less expensive for college students.</a:t>
            </a:r>
            <a:r>
              <a:rPr lang="en-US" sz="2400" dirty="0">
                <a:solidFill>
                  <a:srgbClr val="7030A0"/>
                </a:solidFill>
              </a:rPr>
              <a:t> </a:t>
            </a:r>
          </a:p>
          <a:p>
            <a:pPr lvl="0"/>
            <a:r>
              <a:rPr lang="en-US" sz="2400" b="1" dirty="0">
                <a:solidFill>
                  <a:srgbClr val="7030A0"/>
                </a:solidFill>
              </a:rPr>
              <a:t>Quick circulation.</a:t>
            </a:r>
            <a:r>
              <a:rPr lang="en-US" sz="2400" dirty="0">
                <a:solidFill>
                  <a:srgbClr val="7030A0"/>
                </a:solidFill>
              </a:rPr>
              <a:t> </a:t>
            </a:r>
          </a:p>
          <a:p>
            <a:pPr lvl="0"/>
            <a:r>
              <a:rPr lang="en-US" sz="2400" b="1" dirty="0">
                <a:solidFill>
                  <a:srgbClr val="7030A0"/>
                </a:solidFill>
              </a:rPr>
              <a:t>Expanded access to learning.</a:t>
            </a:r>
            <a:r>
              <a:rPr lang="en-US" sz="2400" dirty="0">
                <a:solidFill>
                  <a:srgbClr val="7030A0"/>
                </a:solidFill>
              </a:rPr>
              <a:t> </a:t>
            </a:r>
          </a:p>
          <a:p>
            <a:pPr lvl="0"/>
            <a:r>
              <a:rPr lang="en-US" sz="2400" b="1" dirty="0">
                <a:solidFill>
                  <a:srgbClr val="7030A0"/>
                </a:solidFill>
              </a:rPr>
              <a:t>Scalability.</a:t>
            </a:r>
            <a:r>
              <a:rPr lang="en-US" sz="2400" dirty="0">
                <a:solidFill>
                  <a:srgbClr val="7030A0"/>
                </a:solidFill>
              </a:rPr>
              <a:t> </a:t>
            </a:r>
          </a:p>
          <a:p>
            <a:pPr lvl="0"/>
            <a:r>
              <a:rPr lang="en-US" sz="2400" b="1" dirty="0">
                <a:solidFill>
                  <a:srgbClr val="7030A0"/>
                </a:solidFill>
              </a:rPr>
              <a:t>Continually improved resources</a:t>
            </a:r>
            <a:r>
              <a:rPr lang="en-US" sz="2400" dirty="0">
                <a:solidFill>
                  <a:srgbClr val="7030A0"/>
                </a:solidFill>
              </a:rPr>
              <a:t>. </a:t>
            </a:r>
          </a:p>
          <a:p>
            <a:pPr lvl="0"/>
            <a:r>
              <a:rPr lang="en-US" sz="2400" b="1" dirty="0">
                <a:solidFill>
                  <a:srgbClr val="7030A0"/>
                </a:solidFill>
              </a:rPr>
              <a:t>Enhancement of normal course content</a:t>
            </a:r>
            <a:r>
              <a:rPr lang="en-US" sz="2400" dirty="0">
                <a:solidFill>
                  <a:srgbClr val="7030A0"/>
                </a:solidFill>
              </a:rPr>
              <a:t>. </a:t>
            </a:r>
          </a:p>
          <a:p>
            <a:pPr lvl="0"/>
            <a:r>
              <a:rPr lang="en-US" sz="2400" b="1" dirty="0">
                <a:solidFill>
                  <a:srgbClr val="7030A0"/>
                </a:solidFill>
              </a:rPr>
              <a:t>Augmentation of sophistication materials.</a:t>
            </a:r>
            <a:r>
              <a:rPr lang="en-US" sz="2400" dirty="0">
                <a:solidFill>
                  <a:srgbClr val="7030A0"/>
                </a:solidFill>
              </a:rPr>
              <a:t> </a:t>
            </a:r>
          </a:p>
          <a:p>
            <a:pPr lvl="0"/>
            <a:r>
              <a:rPr lang="en-US" sz="2400" b="1" dirty="0">
                <a:solidFill>
                  <a:srgbClr val="7030A0"/>
                </a:solidFill>
              </a:rPr>
              <a:t>Showcasing of innovation and talent</a:t>
            </a:r>
            <a:r>
              <a:rPr lang="en-US" sz="2400" dirty="0">
                <a:solidFill>
                  <a:srgbClr val="7030A0"/>
                </a:solidFill>
              </a:rPr>
              <a:t>. </a:t>
            </a:r>
          </a:p>
          <a:p>
            <a:pPr lvl="0"/>
            <a:r>
              <a:rPr lang="en-US" sz="2400" b="1" dirty="0">
                <a:solidFill>
                  <a:srgbClr val="7030A0"/>
                </a:solidFill>
              </a:rPr>
              <a:t>Ties for alumni.</a:t>
            </a:r>
            <a:r>
              <a:rPr lang="en-US" sz="2400" dirty="0">
                <a:solidFill>
                  <a:srgbClr val="7030A0"/>
                </a:solidFill>
              </a:rPr>
              <a:t> </a:t>
            </a:r>
          </a:p>
          <a:p>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71499"/>
            <a:ext cx="9875520" cy="704375"/>
          </a:xfrm>
        </p:spPr>
        <p:txBody>
          <a:bodyPr>
            <a:normAutofit/>
          </a:bodyPr>
          <a:lstStyle/>
          <a:p>
            <a:r>
              <a:rPr lang="en-US" sz="3600" b="1" dirty="0">
                <a:solidFill>
                  <a:srgbClr val="0070C0"/>
                </a:solidFill>
              </a:rPr>
              <a:t>Disadvantages of OERs include</a:t>
            </a:r>
            <a:endParaRPr lang="en-US" sz="3600" dirty="0">
              <a:solidFill>
                <a:srgbClr val="0070C0"/>
              </a:solidFill>
            </a:endParaRPr>
          </a:p>
        </p:txBody>
      </p:sp>
      <p:sp>
        <p:nvSpPr>
          <p:cNvPr id="3" name="Content Placeholder 2"/>
          <p:cNvSpPr>
            <a:spLocks noGrp="1"/>
          </p:cNvSpPr>
          <p:nvPr>
            <p:ph idx="1"/>
          </p:nvPr>
        </p:nvSpPr>
        <p:spPr>
          <a:xfrm>
            <a:off x="548640" y="1181100"/>
            <a:ext cx="9875520" cy="4332449"/>
          </a:xfrm>
        </p:spPr>
        <p:txBody>
          <a:bodyPr>
            <a:normAutofit/>
          </a:bodyPr>
          <a:lstStyle/>
          <a:p>
            <a:pPr lvl="0"/>
            <a:r>
              <a:rPr lang="en-US" sz="2400" b="1" dirty="0">
                <a:solidFill>
                  <a:srgbClr val="7030A0"/>
                </a:solidFill>
              </a:rPr>
              <a:t>Technological problems.</a:t>
            </a:r>
            <a:r>
              <a:rPr lang="en-US" sz="2400" dirty="0">
                <a:solidFill>
                  <a:srgbClr val="7030A0"/>
                </a:solidFill>
              </a:rPr>
              <a:t> </a:t>
            </a:r>
          </a:p>
          <a:p>
            <a:pPr lvl="0"/>
            <a:r>
              <a:rPr lang="en-US" sz="2400" b="1" dirty="0">
                <a:solidFill>
                  <a:srgbClr val="7030A0"/>
                </a:solidFill>
              </a:rPr>
              <a:t>Lack of human interaction between academics and students</a:t>
            </a:r>
            <a:r>
              <a:rPr lang="en-US" sz="2400" dirty="0" smtClean="0">
                <a:solidFill>
                  <a:srgbClr val="7030A0"/>
                </a:solidFill>
              </a:rPr>
              <a:t>..</a:t>
            </a:r>
            <a:endParaRPr lang="en-US" sz="2400" dirty="0">
              <a:solidFill>
                <a:srgbClr val="7030A0"/>
              </a:solidFill>
            </a:endParaRPr>
          </a:p>
          <a:p>
            <a:pPr lvl="0"/>
            <a:r>
              <a:rPr lang="en-US" sz="2400" b="1" dirty="0">
                <a:solidFill>
                  <a:srgbClr val="7030A0"/>
                </a:solidFill>
              </a:rPr>
              <a:t>Intellectual property/copyright issues.</a:t>
            </a:r>
            <a:r>
              <a:rPr lang="en-US" sz="2400" dirty="0">
                <a:solidFill>
                  <a:srgbClr val="7030A0"/>
                </a:solidFill>
              </a:rPr>
              <a:t> </a:t>
            </a:r>
          </a:p>
          <a:p>
            <a:pPr lvl="0"/>
            <a:r>
              <a:rPr lang="en-US" sz="2400" b="1" dirty="0">
                <a:solidFill>
                  <a:srgbClr val="7030A0"/>
                </a:solidFill>
              </a:rPr>
              <a:t>Quality problems.</a:t>
            </a:r>
            <a:r>
              <a:rPr lang="en-US" sz="2400" dirty="0">
                <a:solidFill>
                  <a:srgbClr val="7030A0"/>
                </a:solidFill>
              </a:rPr>
              <a:t> </a:t>
            </a:r>
          </a:p>
          <a:p>
            <a:pPr lvl="0"/>
            <a:r>
              <a:rPr lang="en-US" sz="2400" b="1" dirty="0">
                <a:solidFill>
                  <a:srgbClr val="7030A0"/>
                </a:solidFill>
              </a:rPr>
              <a:t>Language and/or cultural barriers.</a:t>
            </a:r>
            <a:r>
              <a:rPr lang="en-US" sz="2400" dirty="0">
                <a:solidFill>
                  <a:srgbClr val="7030A0"/>
                </a:solidFill>
              </a:rPr>
              <a:t> </a:t>
            </a:r>
          </a:p>
          <a:p>
            <a:pPr lvl="0"/>
            <a:r>
              <a:rPr lang="en-US" sz="2400" b="1" dirty="0">
                <a:solidFill>
                  <a:srgbClr val="7030A0"/>
                </a:solidFill>
              </a:rPr>
              <a:t>Sustainability problems. </a:t>
            </a:r>
            <a:endParaRPr lang="en-US" sz="2400" dirty="0">
              <a:solidFill>
                <a:srgbClr val="7030A0"/>
              </a:solidFill>
            </a:endParaRPr>
          </a:p>
          <a:p>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571500"/>
            <a:ext cx="9875520" cy="704374"/>
          </a:xfrm>
        </p:spPr>
        <p:txBody>
          <a:bodyPr>
            <a:normAutofit/>
          </a:bodyPr>
          <a:lstStyle/>
          <a:p>
            <a:r>
              <a:rPr lang="en-US" sz="3600" b="1" dirty="0">
                <a:solidFill>
                  <a:srgbClr val="0070C0"/>
                </a:solidFill>
              </a:rPr>
              <a:t>OER initiatives in India </a:t>
            </a:r>
          </a:p>
        </p:txBody>
      </p:sp>
      <p:sp>
        <p:nvSpPr>
          <p:cNvPr id="3" name="Content Placeholder 2"/>
          <p:cNvSpPr>
            <a:spLocks noGrp="1"/>
          </p:cNvSpPr>
          <p:nvPr>
            <p:ph idx="1"/>
          </p:nvPr>
        </p:nvSpPr>
        <p:spPr>
          <a:xfrm>
            <a:off x="548640" y="1181100"/>
            <a:ext cx="9875520" cy="4572000"/>
          </a:xfrm>
        </p:spPr>
        <p:txBody>
          <a:bodyPr numCol="2">
            <a:noAutofit/>
          </a:bodyPr>
          <a:lstStyle/>
          <a:p>
            <a:r>
              <a:rPr lang="en-US" sz="2000" dirty="0">
                <a:solidFill>
                  <a:schemeClr val="accent6">
                    <a:lumMod val="50000"/>
                  </a:schemeClr>
                </a:solidFill>
              </a:rPr>
              <a:t>NPTEL (National Programme on Technology Enhanced Learning), </a:t>
            </a:r>
            <a:endParaRPr lang="en-US" sz="2000" dirty="0" smtClean="0">
              <a:solidFill>
                <a:schemeClr val="accent6">
                  <a:lumMod val="50000"/>
                </a:schemeClr>
              </a:solidFill>
            </a:endParaRPr>
          </a:p>
          <a:p>
            <a:r>
              <a:rPr lang="en-US" sz="2000" dirty="0" err="1" smtClean="0">
                <a:solidFill>
                  <a:schemeClr val="accent6">
                    <a:lumMod val="50000"/>
                  </a:schemeClr>
                </a:solidFill>
              </a:rPr>
              <a:t>eGyankosh</a:t>
            </a:r>
            <a:r>
              <a:rPr lang="en-US" sz="2000" dirty="0">
                <a:solidFill>
                  <a:schemeClr val="accent6">
                    <a:lumMod val="50000"/>
                  </a:schemeClr>
                </a:solidFill>
              </a:rPr>
              <a:t>, </a:t>
            </a:r>
            <a:endParaRPr lang="en-US" sz="2000" dirty="0" smtClean="0">
              <a:solidFill>
                <a:schemeClr val="accent6">
                  <a:lumMod val="50000"/>
                </a:schemeClr>
              </a:solidFill>
            </a:endParaRPr>
          </a:p>
          <a:p>
            <a:r>
              <a:rPr lang="en-US" sz="2000" dirty="0" smtClean="0">
                <a:solidFill>
                  <a:schemeClr val="accent6">
                    <a:lumMod val="50000"/>
                  </a:schemeClr>
                </a:solidFill>
              </a:rPr>
              <a:t>Consortium </a:t>
            </a:r>
            <a:r>
              <a:rPr lang="en-US" sz="2000" dirty="0">
                <a:solidFill>
                  <a:schemeClr val="accent6">
                    <a:lumMod val="50000"/>
                  </a:schemeClr>
                </a:solidFill>
              </a:rPr>
              <a:t>for Educational Communication (CEC), </a:t>
            </a:r>
            <a:endParaRPr lang="en-US" sz="2000" dirty="0" smtClean="0">
              <a:solidFill>
                <a:schemeClr val="accent6">
                  <a:lumMod val="50000"/>
                </a:schemeClr>
              </a:solidFill>
            </a:endParaRPr>
          </a:p>
          <a:p>
            <a:r>
              <a:rPr lang="en-US" sz="2000" dirty="0" smtClean="0">
                <a:solidFill>
                  <a:schemeClr val="accent6">
                    <a:lumMod val="50000"/>
                  </a:schemeClr>
                </a:solidFill>
              </a:rPr>
              <a:t>e-</a:t>
            </a:r>
            <a:r>
              <a:rPr lang="en-US" sz="2000" dirty="0" err="1" smtClean="0">
                <a:solidFill>
                  <a:schemeClr val="accent6">
                    <a:lumMod val="50000"/>
                  </a:schemeClr>
                </a:solidFill>
              </a:rPr>
              <a:t>Yantra</a:t>
            </a:r>
            <a:r>
              <a:rPr lang="en-US" sz="2000" dirty="0">
                <a:solidFill>
                  <a:schemeClr val="accent6">
                    <a:lumMod val="50000"/>
                  </a:schemeClr>
                </a:solidFill>
              </a:rPr>
              <a:t>, </a:t>
            </a:r>
            <a:endParaRPr lang="en-US" sz="2000" dirty="0" smtClean="0">
              <a:solidFill>
                <a:schemeClr val="accent6">
                  <a:lumMod val="50000"/>
                </a:schemeClr>
              </a:solidFill>
            </a:endParaRPr>
          </a:p>
          <a:p>
            <a:r>
              <a:rPr lang="en-US" sz="2000" dirty="0" smtClean="0">
                <a:solidFill>
                  <a:schemeClr val="accent6">
                    <a:lumMod val="50000"/>
                  </a:schemeClr>
                </a:solidFill>
              </a:rPr>
              <a:t>Spoken </a:t>
            </a:r>
            <a:r>
              <a:rPr lang="en-US" sz="2000" dirty="0">
                <a:solidFill>
                  <a:schemeClr val="accent6">
                    <a:lumMod val="50000"/>
                  </a:schemeClr>
                </a:solidFill>
              </a:rPr>
              <a:t>Tutorial , </a:t>
            </a:r>
            <a:endParaRPr lang="en-US" sz="2000" dirty="0" smtClean="0">
              <a:solidFill>
                <a:schemeClr val="accent6">
                  <a:lumMod val="50000"/>
                </a:schemeClr>
              </a:solidFill>
            </a:endParaRPr>
          </a:p>
          <a:p>
            <a:r>
              <a:rPr lang="en-US" sz="2000" dirty="0" smtClean="0">
                <a:solidFill>
                  <a:schemeClr val="accent6">
                    <a:lumMod val="50000"/>
                  </a:schemeClr>
                </a:solidFill>
              </a:rPr>
              <a:t>Virtual </a:t>
            </a:r>
            <a:r>
              <a:rPr lang="en-US" sz="2000" dirty="0">
                <a:solidFill>
                  <a:schemeClr val="accent6">
                    <a:lumMod val="50000"/>
                  </a:schemeClr>
                </a:solidFill>
              </a:rPr>
              <a:t>Labs, </a:t>
            </a:r>
            <a:endParaRPr lang="en-US" sz="2000" dirty="0" smtClean="0">
              <a:solidFill>
                <a:schemeClr val="accent6">
                  <a:lumMod val="50000"/>
                </a:schemeClr>
              </a:solidFill>
            </a:endParaRPr>
          </a:p>
          <a:p>
            <a:r>
              <a:rPr lang="en-US" sz="2000" dirty="0" smtClean="0">
                <a:solidFill>
                  <a:schemeClr val="accent6">
                    <a:lumMod val="50000"/>
                  </a:schemeClr>
                </a:solidFill>
              </a:rPr>
              <a:t>Free </a:t>
            </a:r>
            <a:r>
              <a:rPr lang="en-US" sz="2000" dirty="0">
                <a:solidFill>
                  <a:schemeClr val="accent6">
                    <a:lumMod val="50000"/>
                  </a:schemeClr>
                </a:solidFill>
              </a:rPr>
              <a:t>and Open Source Software for Education (FOSSE) </a:t>
            </a:r>
            <a:endParaRPr lang="en-US" sz="2000" dirty="0" smtClean="0">
              <a:solidFill>
                <a:schemeClr val="accent6">
                  <a:lumMod val="50000"/>
                </a:schemeClr>
              </a:solidFill>
            </a:endParaRPr>
          </a:p>
          <a:p>
            <a:endParaRPr lang="en-US" sz="2000" dirty="0">
              <a:solidFill>
                <a:schemeClr val="accent6">
                  <a:lumMod val="50000"/>
                </a:schemeClr>
              </a:solidFill>
            </a:endParaRPr>
          </a:p>
          <a:p>
            <a:pPr>
              <a:buNone/>
            </a:pPr>
            <a:endParaRPr lang="en-US" sz="2000" dirty="0" smtClean="0">
              <a:solidFill>
                <a:schemeClr val="accent6">
                  <a:lumMod val="50000"/>
                </a:schemeClr>
              </a:solidFill>
            </a:endParaRPr>
          </a:p>
          <a:p>
            <a:r>
              <a:rPr lang="en-US" sz="2000" dirty="0" smtClean="0">
                <a:solidFill>
                  <a:schemeClr val="accent6">
                    <a:lumMod val="50000"/>
                  </a:schemeClr>
                </a:solidFill>
              </a:rPr>
              <a:t>NCERT </a:t>
            </a:r>
            <a:r>
              <a:rPr lang="en-US" sz="2000" dirty="0">
                <a:solidFill>
                  <a:schemeClr val="accent6">
                    <a:lumMod val="50000"/>
                  </a:schemeClr>
                </a:solidFill>
              </a:rPr>
              <a:t>Textbooks, </a:t>
            </a:r>
            <a:endParaRPr lang="en-US" sz="2000" dirty="0" smtClean="0">
              <a:solidFill>
                <a:schemeClr val="accent6">
                  <a:lumMod val="50000"/>
                </a:schemeClr>
              </a:solidFill>
            </a:endParaRPr>
          </a:p>
          <a:p>
            <a:r>
              <a:rPr lang="en-US" sz="2000" dirty="0" err="1" smtClean="0">
                <a:solidFill>
                  <a:schemeClr val="accent6">
                    <a:lumMod val="50000"/>
                  </a:schemeClr>
                </a:solidFill>
              </a:rPr>
              <a:t>eGurukul</a:t>
            </a:r>
            <a:r>
              <a:rPr lang="en-US" sz="2000" dirty="0">
                <a:solidFill>
                  <a:schemeClr val="accent6">
                    <a:lumMod val="50000"/>
                  </a:schemeClr>
                </a:solidFill>
              </a:rPr>
              <a:t>, </a:t>
            </a:r>
            <a:endParaRPr lang="en-US" sz="2000" dirty="0" smtClean="0">
              <a:solidFill>
                <a:schemeClr val="accent6">
                  <a:lumMod val="50000"/>
                </a:schemeClr>
              </a:solidFill>
            </a:endParaRPr>
          </a:p>
          <a:p>
            <a:r>
              <a:rPr lang="en-US" sz="2000" dirty="0" smtClean="0">
                <a:solidFill>
                  <a:schemeClr val="accent6">
                    <a:lumMod val="50000"/>
                  </a:schemeClr>
                </a:solidFill>
              </a:rPr>
              <a:t>Amrita </a:t>
            </a:r>
            <a:r>
              <a:rPr lang="en-US" sz="2000" dirty="0">
                <a:solidFill>
                  <a:schemeClr val="accent6">
                    <a:lumMod val="50000"/>
                  </a:schemeClr>
                </a:solidFill>
              </a:rPr>
              <a:t>Virtual Interactive e-Learning World , </a:t>
            </a:r>
            <a:endParaRPr lang="en-US" sz="2000" dirty="0" smtClean="0">
              <a:solidFill>
                <a:schemeClr val="accent6">
                  <a:lumMod val="50000"/>
                </a:schemeClr>
              </a:solidFill>
            </a:endParaRPr>
          </a:p>
          <a:p>
            <a:r>
              <a:rPr lang="en-US" sz="2000" dirty="0" smtClean="0">
                <a:solidFill>
                  <a:schemeClr val="accent6">
                    <a:lumMod val="50000"/>
                  </a:schemeClr>
                </a:solidFill>
              </a:rPr>
              <a:t>Talk </a:t>
            </a:r>
            <a:r>
              <a:rPr lang="en-US" sz="2000" dirty="0">
                <a:solidFill>
                  <a:schemeClr val="accent6">
                    <a:lumMod val="50000"/>
                  </a:schemeClr>
                </a:solidFill>
              </a:rPr>
              <a:t>to Teacher </a:t>
            </a:r>
            <a:endParaRPr lang="en-US" sz="2000" dirty="0" smtClean="0">
              <a:solidFill>
                <a:schemeClr val="accent6">
                  <a:lumMod val="50000"/>
                </a:schemeClr>
              </a:solidFill>
            </a:endParaRPr>
          </a:p>
          <a:p>
            <a:r>
              <a:rPr lang="en-US" sz="2000" dirty="0">
                <a:solidFill>
                  <a:schemeClr val="accent6">
                    <a:lumMod val="50000"/>
                  </a:schemeClr>
                </a:solidFill>
              </a:rPr>
              <a:t>SWAYAM</a:t>
            </a:r>
            <a:endParaRPr lang="en-US" sz="2000" dirty="0" smtClean="0">
              <a:solidFill>
                <a:schemeClr val="accent6">
                  <a:lumMod val="50000"/>
                </a:schemeClr>
              </a:solidFill>
            </a:endParaRPr>
          </a:p>
          <a:p>
            <a:r>
              <a:rPr lang="en-US" sz="2000" dirty="0" smtClean="0">
                <a:solidFill>
                  <a:schemeClr val="accent6">
                    <a:lumMod val="50000"/>
                  </a:schemeClr>
                </a:solidFill>
              </a:rPr>
              <a:t>and </a:t>
            </a:r>
            <a:r>
              <a:rPr lang="en-US" sz="2000" dirty="0">
                <a:solidFill>
                  <a:schemeClr val="accent6">
                    <a:lumMod val="50000"/>
                  </a:schemeClr>
                </a:solidFill>
              </a:rPr>
              <a:t>e-PG </a:t>
            </a:r>
            <a:r>
              <a:rPr lang="en-US" sz="2000" dirty="0" err="1">
                <a:solidFill>
                  <a:schemeClr val="accent6">
                    <a:lumMod val="50000"/>
                  </a:schemeClr>
                </a:solidFill>
              </a:rPr>
              <a:t>Pathshala</a:t>
            </a:r>
            <a:r>
              <a:rPr lang="en-US" sz="2000" dirty="0">
                <a:solidFill>
                  <a:schemeClr val="accent6">
                    <a:lumMod val="50000"/>
                  </a:schemeClr>
                </a:solidFill>
              </a:rPr>
              <a:t> etc. </a:t>
            </a:r>
          </a:p>
          <a:p>
            <a:endParaRPr lang="en-US"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800100"/>
            <a:ext cx="9875520" cy="4713449"/>
          </a:xfrm>
        </p:spPr>
        <p:txBody>
          <a:bodyPr>
            <a:normAutofit/>
          </a:bodyPr>
          <a:lstStyle/>
          <a:p>
            <a:pPr algn="just">
              <a:buNone/>
            </a:pPr>
            <a:r>
              <a:rPr lang="en-US" sz="2400" b="1" u="sng" dirty="0">
                <a:solidFill>
                  <a:srgbClr val="0070C0"/>
                </a:solidFill>
              </a:rPr>
              <a:t>Scope of the present </a:t>
            </a:r>
            <a:r>
              <a:rPr lang="en-US" sz="2400" b="1" u="sng" dirty="0" smtClean="0">
                <a:solidFill>
                  <a:srgbClr val="0070C0"/>
                </a:solidFill>
              </a:rPr>
              <a:t>study: </a:t>
            </a:r>
            <a:r>
              <a:rPr lang="en-US" sz="2000" dirty="0"/>
              <a:t>is confined to the student of </a:t>
            </a:r>
            <a:r>
              <a:rPr lang="en-US" sz="2000" dirty="0">
                <a:solidFill>
                  <a:schemeClr val="accent6">
                    <a:lumMod val="75000"/>
                  </a:schemeClr>
                </a:solidFill>
              </a:rPr>
              <a:t>Andhra University. </a:t>
            </a:r>
            <a:r>
              <a:rPr lang="en-US" sz="2000" dirty="0"/>
              <a:t>Student population of the present study have scattered on different streams of subjects offered by the university. Total of </a:t>
            </a:r>
            <a:r>
              <a:rPr lang="en-US" sz="2000" dirty="0">
                <a:solidFill>
                  <a:schemeClr val="accent6">
                    <a:lumMod val="75000"/>
                  </a:schemeClr>
                </a:solidFill>
              </a:rPr>
              <a:t>120 questionnaires </a:t>
            </a:r>
            <a:r>
              <a:rPr lang="en-US" sz="2000" dirty="0"/>
              <a:t>have been distributed to different level of students</a:t>
            </a:r>
            <a:r>
              <a:rPr lang="en-US" sz="2000" dirty="0" smtClean="0"/>
              <a:t>.</a:t>
            </a:r>
          </a:p>
          <a:p>
            <a:pPr algn="just">
              <a:buNone/>
            </a:pPr>
            <a:r>
              <a:rPr lang="en-US" sz="2400" b="1" u="sng" dirty="0" smtClean="0">
                <a:solidFill>
                  <a:srgbClr val="0070C0"/>
                </a:solidFill>
              </a:rPr>
              <a:t>Materials and Methods :</a:t>
            </a:r>
          </a:p>
          <a:p>
            <a:pPr algn="just"/>
            <a:r>
              <a:rPr lang="en-US" sz="2000" dirty="0" smtClean="0"/>
              <a:t>The study used both primary and secondary sources of data. Secondary data were gathered from publications, documents and reports on OER. Primary data were collected through questionnaires containing both open and closed ended questions. </a:t>
            </a:r>
          </a:p>
          <a:p>
            <a:pPr algn="just"/>
            <a:r>
              <a:rPr lang="en-US" sz="2000" dirty="0" smtClean="0"/>
              <a:t>Quantitative data were statistically analyzed using the basic </a:t>
            </a:r>
            <a:r>
              <a:rPr lang="en-US" sz="2000" dirty="0" smtClean="0">
                <a:solidFill>
                  <a:schemeClr val="accent6">
                    <a:lumMod val="75000"/>
                  </a:schemeClr>
                </a:solidFill>
              </a:rPr>
              <a:t>MS Excel </a:t>
            </a:r>
            <a:r>
              <a:rPr lang="en-US" sz="2000" dirty="0" smtClean="0"/>
              <a:t>to produce percentages, tables and graphs. The data from open ended questionnaires were coded and organized according to themes that emerged. The themes together with the statistics, figures and tables formed the cases for discussion. </a:t>
            </a:r>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1293</Words>
  <Application>Microsoft Office PowerPoint</Application>
  <PresentationFormat>Custom</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Students Perception and Attitude Towards Accessing Open Educational Resources: A Study</vt:lpstr>
      <vt:lpstr>Introduction</vt:lpstr>
      <vt:lpstr>Historical Background </vt:lpstr>
      <vt:lpstr>What is OER</vt:lpstr>
      <vt:lpstr>Slide 5</vt:lpstr>
      <vt:lpstr>Advantages of using OERs include</vt:lpstr>
      <vt:lpstr>Disadvantages of OERs include</vt:lpstr>
      <vt:lpstr>OER initiatives in India </vt:lpstr>
      <vt:lpstr>Slide 9</vt:lpstr>
      <vt:lpstr>Findings and Discussion </vt:lpstr>
      <vt:lpstr>Slide 11</vt:lpstr>
      <vt:lpstr>Slide 12</vt:lpstr>
      <vt:lpstr>Slide 13</vt:lpstr>
      <vt:lpstr>Slide 14</vt:lpstr>
      <vt:lpstr>Slide 15</vt:lpstr>
      <vt:lpstr>Conclusions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PERCEPTION AND ATTITUDE TOWARDS ACCESSING OPEN EDUCATIONAL RESOURCES: A STUDY</dc:title>
  <dc:creator>Windows User</dc:creator>
  <cp:lastModifiedBy>Windows User</cp:lastModifiedBy>
  <cp:revision>17</cp:revision>
  <dcterms:created xsi:type="dcterms:W3CDTF">2018-10-01T16:39:21Z</dcterms:created>
  <dcterms:modified xsi:type="dcterms:W3CDTF">2018-10-01T18:20:23Z</dcterms:modified>
</cp:coreProperties>
</file>